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97" r:id="rId3"/>
    <p:sldId id="278" r:id="rId4"/>
    <p:sldId id="279" r:id="rId5"/>
    <p:sldId id="298" r:id="rId6"/>
    <p:sldId id="280" r:id="rId7"/>
    <p:sldId id="299" r:id="rId8"/>
    <p:sldId id="281" r:id="rId9"/>
    <p:sldId id="303" r:id="rId10"/>
    <p:sldId id="282" r:id="rId11"/>
    <p:sldId id="300" r:id="rId12"/>
    <p:sldId id="283" r:id="rId13"/>
    <p:sldId id="284" r:id="rId14"/>
    <p:sldId id="285" r:id="rId15"/>
    <p:sldId id="301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304" r:id="rId27"/>
    <p:sldId id="296" r:id="rId28"/>
    <p:sldId id="302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276" r:id="rId38"/>
  </p:sldIdLst>
  <p:sldSz cx="12192000" cy="6858000"/>
  <p:notesSz cx="6858000" cy="9144000"/>
  <p:embeddedFontLst>
    <p:embeddedFont>
      <p:font typeface="맑은 고딕" panose="020B0503020000020004" pitchFamily="34" charset="-127"/>
      <p:regular r:id="rId40"/>
      <p:bold r:id="rId41"/>
    </p:embeddedFont>
    <p:embeddedFont>
      <p:font typeface="Calibri" panose="020F0502020204030204" pitchFamily="34" charset="0"/>
      <p:regular r:id="rId42"/>
      <p:bold r:id="rId43"/>
      <p:italic r:id="rId44"/>
      <p:boldItalic r:id="rId4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25" autoAdjust="0"/>
    <p:restoredTop sz="74526" autoAdjust="0"/>
  </p:normalViewPr>
  <p:slideViewPr>
    <p:cSldViewPr snapToGrid="0" snapToObjects="1">
      <p:cViewPr varScale="1">
        <p:scale>
          <a:sx n="93" d="100"/>
          <a:sy n="93" d="100"/>
        </p:scale>
        <p:origin x="20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92564C-6FFC-484A-A954-9E9E4957C694}" type="datetimeFigureOut">
              <a:rPr lang="en-US" smtClean="0"/>
              <a:t>5/28/20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1B56-477B-4AE7-8956-859114D8E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4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제가 차기 영상을 함께 감상하면서 지방마다 제기차기를 다르게 부르는 이름에 대해 이야기를 나눌수도 있고</a:t>
            </a:r>
            <a:r>
              <a:rPr lang="en-US" altLang="ko-KR" dirty="0"/>
              <a:t>, </a:t>
            </a:r>
            <a:r>
              <a:rPr lang="ko-KR" altLang="en-US" dirty="0"/>
              <a:t>제기차기가 무엇으로 만들어진 것인지 나누시면 됩니다</a:t>
            </a:r>
            <a:r>
              <a:rPr lang="en-US" altLang="ko-KR" dirty="0"/>
              <a:t>. </a:t>
            </a:r>
            <a:r>
              <a:rPr lang="ko-KR" altLang="en-US" dirty="0"/>
              <a:t>또 제기차기 놀이의 다양한 규칙에 대한 정보도 얻을 수 있습니다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16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이번 단원에 새롭게 배우는 어휘입니다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36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만들다는 예외입니다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18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만들다는 예외입니다</a:t>
            </a:r>
            <a:r>
              <a:rPr lang="en-US" altLang="ko-KR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935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8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4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9641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D51B56-477B-4AE7-8956-859114D8EBF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02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7A388E1-9ADB-B84E-B8AB-49190BBFE9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DFAD192-6A44-9446-B005-BAD76559A9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0AF738-08B6-274D-9E28-3A6EFF1B1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194E5B3-E6D5-394C-ABEB-337A2D7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50BD912-5C33-0F4A-B041-CC3ABD0B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6591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3C8727-5DE9-354D-A9E2-3C9E5E8E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6AD2D70-CCC1-D440-81A5-0CE52710C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0B93CC-6492-B144-9414-2AB9E455F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DB21A-A2D1-7E4F-8376-33E2E04D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869EA35-02DD-4244-AE2A-3743F0464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5250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9B5CAF3-79B7-F84F-BDE3-156BAF358D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2752EEE-8623-4E4D-8ED2-F4179F56F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1280A4-93A9-B74E-9D95-C83CFB69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010087-4D18-C24A-9A63-1FCCFBF8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6251F34-B9BA-B146-B92A-A4B191311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1289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5DDF22-05E6-0043-BAAC-C101AE05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985A82-D264-6148-BE08-3DD69FF2F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25C65FE-B375-1B40-A46A-45DE1371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8071A4-614F-3642-BEDB-E35D87B5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ABED51-F6A8-9349-9C33-0850B6CB7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9996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AC3F441-55D4-7C42-AFDB-0280D0CE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3C5892-E24B-E543-A3FC-5A575D60F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678650-6EC3-4243-A232-8CC94B43B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A83767E-4F33-B648-AB9C-B0670512B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2E14A8-9080-C241-B83B-0771E221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6228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A5E09E-615F-3147-929A-0EBF58CF9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A5D806-9F0A-8741-973B-917B8EE78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CE73599-95C0-EB48-888C-59E447F97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CE5709D-552F-6648-9E22-942268DA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EBF9201-EC6C-4543-AD12-9A956862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5376529-48C0-754F-A463-CE962E794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8991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7EDEB8-3EDA-324D-917E-BB93E3BAF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435A64-21B8-944E-B4A9-C576CC3FA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8452F8-2B4C-B247-BCBD-650FFB9C7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F922CA05-82B3-7844-8ED1-DFED950F91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DA412A-954F-ED4A-94C1-644262C25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58AB8DE6-9407-7B49-AB5F-DC85BC1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B6C7010-65C3-3B47-8FB0-A72C0A24C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5286188-5D12-054D-AB63-9012D1A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320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6DFB13-EA5A-C149-9053-1DD7A8EEC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DA839A8-F359-D148-9C4A-BE2B87A87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08F5578-E670-CB44-A2F2-B20ACA468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7F6FFB3-9DDE-AD44-A99D-546A76FE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1504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816FD12-40F4-8C47-97A4-F0EFDEDF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BDEC7CD-124C-8F46-9718-3EFA4EE2F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8580159-D8F0-AE46-8990-1D77121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06111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8E2EC56-5F84-B743-B323-793CED1C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AA26CC-268A-7545-BC61-E7A81DB1D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E636F42-AF83-2842-9653-F2C45F749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C385FF-F30B-9948-9F70-A82DB96C3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EE0C620-1E82-1746-9752-D9523567F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ABCB8AD-58D7-F245-A7B7-31C7BFFE0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0802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017034-70EE-B848-8948-B0A04D738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9F14AB5-ED60-8145-8104-3C0FD636E7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90E2C8F-8899-854A-9364-5FD5798C85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BE68E28-FBE6-2749-A16E-677EC6E8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D3958AD-4DBD-2641-A198-2806836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A96EEFA-3652-B84D-834E-4291C801B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2966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300A48-6BA3-1647-97E8-D9EE695D0F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73567-765C-624C-B964-9F26746229A9}" type="datetimeFigureOut">
              <a:rPr kumimoji="1" lang="ko-KR" altLang="en-US" smtClean="0"/>
              <a:t>2020. 5. 28.</a:t>
            </a:fld>
            <a:endParaRPr kumimoji="1"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E97688-7B1B-2B46-B7BC-91340B2EC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375E4B-9A6A-B54A-A76E-891593EBA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C607B-0FF6-994C-A375-DA56BF8F806D}" type="slidenum">
              <a:rPr kumimoji="1" lang="ko-KR" altLang="en-US" smtClean="0"/>
              <a:t>‹#›</a:t>
            </a:fld>
            <a:endParaRPr kumimoji="1" lang="ko-KR" altLang="en-US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6D98E4D9-4575-BF4C-9FA1-1B839DE2B7A4}"/>
              </a:ext>
            </a:extLst>
          </p:cNvPr>
          <p:cNvSpPr txBox="1"/>
          <p:nvPr userDrawn="1"/>
        </p:nvSpPr>
        <p:spPr>
          <a:xfrm>
            <a:off x="0" y="6175022"/>
            <a:ext cx="12192000" cy="682978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FFFFFF"/>
              </a:buClr>
              <a:buSzPts val="1200"/>
              <a:defRPr/>
            </a:pPr>
            <a:r>
              <a:rPr lang="en" sz="900" b="1" kern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2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0.emf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vi2Lc_m3pg?feature=oembed" TargetMode="External"/><Relationship Id="rId6" Type="http://schemas.openxmlformats.org/officeDocument/2006/relationships/image" Target="../media/image32.emf"/><Relationship Id="rId5" Type="http://schemas.openxmlformats.org/officeDocument/2006/relationships/image" Target="../media/image30.tiff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0.tiff"/><Relationship Id="rId4" Type="http://schemas.openxmlformats.org/officeDocument/2006/relationships/image" Target="../media/image35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w29u?x=1jqt&amp;i=2tig8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yLjuoY225w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jvi2Lc_m3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yLjuoY225w?feature=oembed" TargetMode="Externa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5434663-BE14-114F-B6ED-61CF21F62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846" y="2057400"/>
            <a:ext cx="4183253" cy="35662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D7F936-B934-1643-93DC-B4E314F2883C}"/>
              </a:ext>
            </a:extLst>
          </p:cNvPr>
          <p:cNvSpPr txBox="1"/>
          <p:nvPr/>
        </p:nvSpPr>
        <p:spPr>
          <a:xfrm>
            <a:off x="132347" y="169745"/>
            <a:ext cx="2529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11</a:t>
            </a:r>
            <a:r>
              <a:rPr kumimoji="1" lang="ko-KR" altLang="en-US" dirty="0"/>
              <a:t>과 온라인 학습 자료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915" y="16974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4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577468-FC1D-4238-B184-7BB463026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010" y="256674"/>
            <a:ext cx="9633979" cy="587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70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807E114-F522-4328-BCC4-4B9EB6E32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373713"/>
              </p:ext>
            </p:extLst>
          </p:nvPr>
        </p:nvGraphicFramePr>
        <p:xfrm>
          <a:off x="1381252" y="1442717"/>
          <a:ext cx="9562795" cy="4682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2559">
                  <a:extLst>
                    <a:ext uri="{9D8B030D-6E8A-4147-A177-3AD203B41FA5}">
                      <a16:colId xmlns:a16="http://schemas.microsoft.com/office/drawing/2014/main" val="89057926"/>
                    </a:ext>
                  </a:extLst>
                </a:gridCol>
                <a:gridCol w="1912559">
                  <a:extLst>
                    <a:ext uri="{9D8B030D-6E8A-4147-A177-3AD203B41FA5}">
                      <a16:colId xmlns:a16="http://schemas.microsoft.com/office/drawing/2014/main" val="2509796699"/>
                    </a:ext>
                  </a:extLst>
                </a:gridCol>
                <a:gridCol w="1912559">
                  <a:extLst>
                    <a:ext uri="{9D8B030D-6E8A-4147-A177-3AD203B41FA5}">
                      <a16:colId xmlns:a16="http://schemas.microsoft.com/office/drawing/2014/main" val="4219339020"/>
                    </a:ext>
                  </a:extLst>
                </a:gridCol>
                <a:gridCol w="1912559">
                  <a:extLst>
                    <a:ext uri="{9D8B030D-6E8A-4147-A177-3AD203B41FA5}">
                      <a16:colId xmlns:a16="http://schemas.microsoft.com/office/drawing/2014/main" val="4085709390"/>
                    </a:ext>
                  </a:extLst>
                </a:gridCol>
                <a:gridCol w="1912559">
                  <a:extLst>
                    <a:ext uri="{9D8B030D-6E8A-4147-A177-3AD203B41FA5}">
                      <a16:colId xmlns:a16="http://schemas.microsoft.com/office/drawing/2014/main" val="731738212"/>
                    </a:ext>
                  </a:extLst>
                </a:gridCol>
              </a:tblGrid>
              <a:tr h="754394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Action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word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(verb)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1" dirty="0">
                          <a:latin typeface="+mn-lt"/>
                        </a:rPr>
                        <a:t>받침 있어요</a:t>
                      </a:r>
                      <a:r>
                        <a:rPr lang="en-US" altLang="ko-KR" b="1" dirty="0">
                          <a:latin typeface="+mn-lt"/>
                        </a:rPr>
                        <a:t>?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-(</a:t>
                      </a:r>
                      <a:r>
                        <a:rPr lang="ko-KR" altLang="en-US" b="1" dirty="0">
                          <a:latin typeface="+mn-lt"/>
                        </a:rPr>
                        <a:t>으</a:t>
                      </a:r>
                      <a:r>
                        <a:rPr lang="en-US" altLang="ko-KR" b="1" dirty="0">
                          <a:latin typeface="+mn-lt"/>
                        </a:rPr>
                        <a:t>)</a:t>
                      </a:r>
                      <a:r>
                        <a:rPr lang="ko-KR" altLang="en-US" b="1" dirty="0">
                          <a:latin typeface="+mn-lt"/>
                        </a:rPr>
                        <a:t>면 돼요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59208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으면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먹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으면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eat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610130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물어보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물어보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ask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3466723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연습하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연습하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practice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112365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쉬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쉬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rest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696467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기다리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기다리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wait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90228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가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가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</a:t>
                      </a:r>
                      <a:r>
                        <a:rPr lang="ko-KR" altLang="en-US" b="0" dirty="0">
                          <a:latin typeface="+mn-lt"/>
                        </a:rPr>
                        <a:t> </a:t>
                      </a:r>
                      <a:r>
                        <a:rPr lang="en-US" altLang="ko-KR" b="0" dirty="0">
                          <a:latin typeface="+mn-lt"/>
                        </a:rPr>
                        <a:t>go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367636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만들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‘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ㄹ</a:t>
                      </a:r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’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면 돼요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만들면 돼요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can make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900994"/>
                  </a:ext>
                </a:extLst>
              </a:tr>
              <a:tr h="43707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으면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찍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으면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take photo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5064176"/>
                  </a:ext>
                </a:extLst>
              </a:tr>
              <a:tr h="431083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섞</a:t>
                      </a:r>
                      <a:r>
                        <a:rPr lang="ko-KR" altLang="en-US" b="0" dirty="0">
                          <a:latin typeface="+mn-lt"/>
                        </a:rPr>
                        <a:t>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으면 돼요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섞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으면 돼요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can mix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522611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A75882-0919-431E-96FD-030C838AE8F3}"/>
              </a:ext>
            </a:extLst>
          </p:cNvPr>
          <p:cNvSpPr txBox="1"/>
          <p:nvPr/>
        </p:nvSpPr>
        <p:spPr>
          <a:xfrm>
            <a:off x="713232" y="475488"/>
            <a:ext cx="7483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-(</a:t>
            </a:r>
            <a:r>
              <a:rPr lang="ko-KR" altLang="en-US" sz="3600" b="1" dirty="0"/>
              <a:t>으</a:t>
            </a:r>
            <a:r>
              <a:rPr lang="en-US" altLang="ko-KR" sz="3600" b="1" dirty="0"/>
              <a:t>)</a:t>
            </a:r>
            <a:r>
              <a:rPr lang="ko-KR" altLang="en-US" sz="3600" b="1" dirty="0"/>
              <a:t>면 돼요 </a:t>
            </a:r>
            <a:r>
              <a:rPr lang="en-US" altLang="ko-KR" sz="3600" b="1" dirty="0"/>
              <a:t>can do [action word]</a:t>
            </a:r>
            <a:endParaRPr lang="en-US" sz="3600" b="1" dirty="0"/>
          </a:p>
        </p:txBody>
      </p:sp>
      <p:sp>
        <p:nvSpPr>
          <p:cNvPr id="3" name="Right Arrow 2"/>
          <p:cNvSpPr/>
          <p:nvPr/>
        </p:nvSpPr>
        <p:spPr>
          <a:xfrm>
            <a:off x="1466491" y="4917056"/>
            <a:ext cx="431320" cy="218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9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5E8507-89EA-4476-BA61-E9F4A7C87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68" y="1306026"/>
            <a:ext cx="10844463" cy="377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701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B5A9927-49DC-4517-8DC1-F3CBC82FB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744" y="669583"/>
            <a:ext cx="9928511" cy="52664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B00FA2-A223-4310-BA5B-CCEB2DA5EC67}"/>
              </a:ext>
            </a:extLst>
          </p:cNvPr>
          <p:cNvSpPr txBox="1"/>
          <p:nvPr/>
        </p:nvSpPr>
        <p:spPr>
          <a:xfrm>
            <a:off x="6481011" y="1341356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쉬면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C7FCAF-2DEA-4B89-94CD-6FF6B01E876A}"/>
              </a:ext>
            </a:extLst>
          </p:cNvPr>
          <p:cNvSpPr txBox="1"/>
          <p:nvPr/>
        </p:nvSpPr>
        <p:spPr>
          <a:xfrm>
            <a:off x="8141368" y="3039981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기다리면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01558-C149-4FE8-92A4-C02640759030}"/>
              </a:ext>
            </a:extLst>
          </p:cNvPr>
          <p:cNvSpPr txBox="1"/>
          <p:nvPr/>
        </p:nvSpPr>
        <p:spPr>
          <a:xfrm>
            <a:off x="7074574" y="4716380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먹으면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04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F868DE-BB99-4553-A2B6-A22D533EE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2815" y="128336"/>
            <a:ext cx="8626369" cy="601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88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1807E114-F522-4328-BCC4-4B9EB6E32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277349"/>
              </p:ext>
            </p:extLst>
          </p:nvPr>
        </p:nvGraphicFramePr>
        <p:xfrm>
          <a:off x="1381252" y="1442719"/>
          <a:ext cx="10017119" cy="4595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688">
                  <a:extLst>
                    <a:ext uri="{9D8B030D-6E8A-4147-A177-3AD203B41FA5}">
                      <a16:colId xmlns:a16="http://schemas.microsoft.com/office/drawing/2014/main" val="89057926"/>
                    </a:ext>
                  </a:extLst>
                </a:gridCol>
                <a:gridCol w="1839785">
                  <a:extLst>
                    <a:ext uri="{9D8B030D-6E8A-4147-A177-3AD203B41FA5}">
                      <a16:colId xmlns:a16="http://schemas.microsoft.com/office/drawing/2014/main" val="2509796699"/>
                    </a:ext>
                  </a:extLst>
                </a:gridCol>
                <a:gridCol w="1986967">
                  <a:extLst>
                    <a:ext uri="{9D8B030D-6E8A-4147-A177-3AD203B41FA5}">
                      <a16:colId xmlns:a16="http://schemas.microsoft.com/office/drawing/2014/main" val="4219339020"/>
                    </a:ext>
                  </a:extLst>
                </a:gridCol>
                <a:gridCol w="2078957">
                  <a:extLst>
                    <a:ext uri="{9D8B030D-6E8A-4147-A177-3AD203B41FA5}">
                      <a16:colId xmlns:a16="http://schemas.microsoft.com/office/drawing/2014/main" val="4085709390"/>
                    </a:ext>
                  </a:extLst>
                </a:gridCol>
                <a:gridCol w="2391722">
                  <a:extLst>
                    <a:ext uri="{9D8B030D-6E8A-4147-A177-3AD203B41FA5}">
                      <a16:colId xmlns:a16="http://schemas.microsoft.com/office/drawing/2014/main" val="731738212"/>
                    </a:ext>
                  </a:extLst>
                </a:gridCol>
              </a:tblGrid>
              <a:tr h="740495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Action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word</a:t>
                      </a:r>
                      <a:r>
                        <a:rPr lang="ko-KR" altLang="en-US" b="1" dirty="0">
                          <a:latin typeface="+mn-lt"/>
                        </a:rPr>
                        <a:t> </a:t>
                      </a:r>
                      <a:r>
                        <a:rPr lang="en-US" altLang="ko-KR" b="1" dirty="0">
                          <a:latin typeface="+mn-lt"/>
                        </a:rPr>
                        <a:t>(verb)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1" dirty="0">
                          <a:latin typeface="+mn-lt"/>
                        </a:rPr>
                        <a:t>받침 있어요</a:t>
                      </a:r>
                      <a:r>
                        <a:rPr lang="en-US" altLang="ko-KR" b="1" dirty="0">
                          <a:latin typeface="+mn-lt"/>
                        </a:rPr>
                        <a:t>?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-(</a:t>
                      </a:r>
                      <a:r>
                        <a:rPr lang="ko-KR" altLang="en-US" b="1" dirty="0">
                          <a:latin typeface="+mn-lt"/>
                        </a:rPr>
                        <a:t>으</a:t>
                      </a:r>
                      <a:r>
                        <a:rPr lang="en-US" altLang="ko-KR" b="1" dirty="0">
                          <a:latin typeface="+mn-lt"/>
                        </a:rPr>
                        <a:t>)</a:t>
                      </a:r>
                      <a:r>
                        <a:rPr lang="ko-KR" altLang="en-US" b="1" dirty="0">
                          <a:latin typeface="+mn-lt"/>
                        </a:rPr>
                        <a:t>ㄹ 줄 알다</a:t>
                      </a:r>
                      <a:endParaRPr lang="en-US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Final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+mn-lt"/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5920803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수영하다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ㄹ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수영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할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swim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6101303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하다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ㄹ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할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do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3466723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접다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을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접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을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fold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1123654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만들다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‘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ㄹ</a:t>
                      </a:r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’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rgbClr val="0070C0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을 줄 알다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만들줄 알다</a:t>
                      </a:r>
                      <a:endParaRPr lang="en-US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rgbClr val="0070C0"/>
                          </a:solidFill>
                          <a:latin typeface="+mn-lt"/>
                        </a:rPr>
                        <a:t>know how to make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3696467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타다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X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ㄹ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탈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ride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6902286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입다 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을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입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을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wear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367636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치다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lt"/>
                        </a:rPr>
                        <a:t>X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ㄹ 줄 알다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칠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know how to play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900994"/>
                  </a:ext>
                </a:extLst>
              </a:tr>
              <a:tr h="429017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켜다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lt"/>
                        </a:rPr>
                        <a:t>X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ㄹ 줄 알다</a:t>
                      </a:r>
                      <a:endParaRPr lang="en-US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켤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+mn-lt"/>
                        </a:rPr>
                        <a:t>know how to play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5064176"/>
                  </a:ext>
                </a:extLst>
              </a:tr>
              <a:tr h="423140"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읽다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b="0" dirty="0">
                          <a:latin typeface="+mn-lt"/>
                        </a:rPr>
                        <a:t>O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0" dirty="0">
                          <a:latin typeface="+mn-lt"/>
                        </a:rPr>
                        <a:t>-</a:t>
                      </a:r>
                      <a:r>
                        <a:rPr lang="ko-KR" altLang="en-US" b="0" dirty="0">
                          <a:latin typeface="+mn-lt"/>
                        </a:rPr>
                        <a:t>을 줄 알다</a:t>
                      </a:r>
                      <a:endParaRPr lang="en-US" b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b="0" dirty="0">
                          <a:latin typeface="+mn-lt"/>
                        </a:rPr>
                        <a:t>읽</a:t>
                      </a:r>
                      <a:r>
                        <a:rPr lang="ko-KR" altLang="en-US" b="0" dirty="0">
                          <a:solidFill>
                            <a:srgbClr val="FF0000"/>
                          </a:solidFill>
                          <a:latin typeface="+mn-lt"/>
                        </a:rPr>
                        <a:t>을 줄 알다</a:t>
                      </a:r>
                      <a:endParaRPr lang="en-US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latin typeface="+mn-lt"/>
                        </a:rPr>
                        <a:t>know how to read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522611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A75882-0919-431E-96FD-030C838AE8F3}"/>
              </a:ext>
            </a:extLst>
          </p:cNvPr>
          <p:cNvSpPr txBox="1"/>
          <p:nvPr/>
        </p:nvSpPr>
        <p:spPr>
          <a:xfrm>
            <a:off x="713232" y="475488"/>
            <a:ext cx="10844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-(</a:t>
            </a:r>
            <a:r>
              <a:rPr lang="ko-KR" altLang="en-US" sz="3200" b="1" dirty="0"/>
              <a:t>으</a:t>
            </a:r>
            <a:r>
              <a:rPr lang="en-US" altLang="ko-KR" sz="3200" b="1" dirty="0"/>
              <a:t>)</a:t>
            </a:r>
            <a:r>
              <a:rPr lang="ko-KR" altLang="en-US" sz="3200" b="1" dirty="0"/>
              <a:t>ㄹ 줄 알다</a:t>
            </a:r>
            <a:r>
              <a:rPr lang="en-US" altLang="ko-KR" sz="3200" b="1" dirty="0"/>
              <a:t>/</a:t>
            </a:r>
            <a:r>
              <a:rPr lang="ko-KR" altLang="en-US" sz="3200" b="1" dirty="0"/>
              <a:t>모르다 </a:t>
            </a:r>
            <a:r>
              <a:rPr lang="en-US" altLang="ko-KR" sz="2400" b="1" dirty="0"/>
              <a:t>know/don’t know how to do [action verb]</a:t>
            </a:r>
            <a:endParaRPr lang="en-US" sz="2400" b="1" dirty="0"/>
          </a:p>
        </p:txBody>
      </p:sp>
      <p:sp>
        <p:nvSpPr>
          <p:cNvPr id="5" name="Right Arrow 4"/>
          <p:cNvSpPr/>
          <p:nvPr/>
        </p:nvSpPr>
        <p:spPr>
          <a:xfrm>
            <a:off x="1381252" y="3571336"/>
            <a:ext cx="431320" cy="218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5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49E9A6F-1968-444A-A616-CF0F1DD54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286" y="1368371"/>
            <a:ext cx="10521428" cy="355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818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79E033-131C-48FE-B649-2929A77B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811" y="243509"/>
            <a:ext cx="9066377" cy="56056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9B5C02-3172-456B-8159-0D4C30A95C6E}"/>
              </a:ext>
            </a:extLst>
          </p:cNvPr>
          <p:cNvSpPr txBox="1"/>
          <p:nvPr/>
        </p:nvSpPr>
        <p:spPr>
          <a:xfrm>
            <a:off x="7292688" y="840666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입을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316EC0-5950-4AEF-BDC3-8538370210D2}"/>
              </a:ext>
            </a:extLst>
          </p:cNvPr>
          <p:cNvSpPr txBox="1"/>
          <p:nvPr/>
        </p:nvSpPr>
        <p:spPr>
          <a:xfrm>
            <a:off x="7310864" y="2729589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칠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93BC74-5F3A-4E84-9A49-BCBF65A9C16B}"/>
              </a:ext>
            </a:extLst>
          </p:cNvPr>
          <p:cNvSpPr txBox="1"/>
          <p:nvPr/>
        </p:nvSpPr>
        <p:spPr>
          <a:xfrm>
            <a:off x="7303873" y="4475899"/>
            <a:ext cx="2486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할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50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72C32B-C5F1-4253-9539-3D001AAD7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91" y="361305"/>
            <a:ext cx="11013217" cy="5542190"/>
          </a:xfrm>
          <a:prstGeom prst="rect">
            <a:avLst/>
          </a:prstGeom>
        </p:spPr>
      </p:pic>
      <p:pic>
        <p:nvPicPr>
          <p:cNvPr id="3" name="Track 029">
            <a:hlinkClick r:id="" action="ppaction://media"/>
            <a:extLst>
              <a:ext uri="{FF2B5EF4-FFF2-40B4-BE49-F238E27FC236}">
                <a16:creationId xmlns:a16="http://schemas.microsoft.com/office/drawing/2014/main" id="{885D860E-3CE5-4C60-B890-5B42F5F51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02608" y="2008466"/>
            <a:ext cx="391486" cy="39148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0F48E95-EA89-4D73-AC08-14AF5264F6D3}"/>
              </a:ext>
            </a:extLst>
          </p:cNvPr>
          <p:cNvSpPr/>
          <p:nvPr/>
        </p:nvSpPr>
        <p:spPr>
          <a:xfrm>
            <a:off x="4966283" y="3917659"/>
            <a:ext cx="419449" cy="4026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8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8324A9-0087-4F07-89B2-475A73D07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494" y="1327298"/>
            <a:ext cx="11053011" cy="4203404"/>
          </a:xfrm>
          <a:prstGeom prst="rect">
            <a:avLst/>
          </a:prstGeom>
        </p:spPr>
      </p:pic>
      <p:pic>
        <p:nvPicPr>
          <p:cNvPr id="3" name="Track 030">
            <a:hlinkClick r:id="" action="ppaction://media"/>
            <a:extLst>
              <a:ext uri="{FF2B5EF4-FFF2-40B4-BE49-F238E27FC236}">
                <a16:creationId xmlns:a16="http://schemas.microsoft.com/office/drawing/2014/main" id="{71421367-6352-4C97-9678-4E0E814B2D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82650" y="3529668"/>
            <a:ext cx="408264" cy="40826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6B9C9462-93DD-4CD1-9EE8-1D950B7E23C5}"/>
              </a:ext>
            </a:extLst>
          </p:cNvPr>
          <p:cNvSpPr/>
          <p:nvPr/>
        </p:nvSpPr>
        <p:spPr>
          <a:xfrm>
            <a:off x="7365511" y="2226211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AAD16E1B-6D0D-4565-91C1-6384BFAAB58A}"/>
              </a:ext>
            </a:extLst>
          </p:cNvPr>
          <p:cNvSpPr/>
          <p:nvPr/>
        </p:nvSpPr>
        <p:spPr>
          <a:xfrm>
            <a:off x="7308431" y="2666991"/>
            <a:ext cx="419449" cy="473240"/>
          </a:xfrm>
          <a:prstGeom prst="mathMultiply">
            <a:avLst>
              <a:gd name="adj1" fmla="val 159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B72500-E582-4F39-AD54-557BC1E66F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589" y="48468"/>
            <a:ext cx="8888361" cy="1202635"/>
          </a:xfrm>
          <a:prstGeom prst="rect">
            <a:avLst/>
          </a:prstGeom>
        </p:spPr>
      </p:pic>
      <p:pic>
        <p:nvPicPr>
          <p:cNvPr id="8" name="Track 029">
            <a:hlinkClick r:id="" action="ppaction://media"/>
            <a:extLst>
              <a:ext uri="{FF2B5EF4-FFF2-40B4-BE49-F238E27FC236}">
                <a16:creationId xmlns:a16="http://schemas.microsoft.com/office/drawing/2014/main" id="{885D860E-3CE5-4C60-B890-5B42F5F518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42532" y="649785"/>
            <a:ext cx="391486" cy="391486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B9C9462-93DD-4CD1-9EE8-1D950B7E23C5}"/>
              </a:ext>
            </a:extLst>
          </p:cNvPr>
          <p:cNvSpPr/>
          <p:nvPr/>
        </p:nvSpPr>
        <p:spPr>
          <a:xfrm>
            <a:off x="7393835" y="3269617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32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6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88011-D6B6-461F-BE74-B41D4AD1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669"/>
            <a:ext cx="10515600" cy="1325563"/>
          </a:xfrm>
        </p:spPr>
        <p:txBody>
          <a:bodyPr anchor="ctr"/>
          <a:lstStyle/>
          <a:p>
            <a:r>
              <a:rPr lang="ko-KR" altLang="en-US" sz="4000" b="1" dirty="0"/>
              <a:t>학습 목표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03699-96DE-46C8-B18D-B346FED1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2144"/>
            <a:ext cx="10515600" cy="4846320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듣고 말하기</a:t>
            </a:r>
            <a:r>
              <a:rPr lang="en-US" altLang="ko-KR" sz="2400" dirty="0"/>
              <a:t>: </a:t>
            </a:r>
            <a:r>
              <a:rPr lang="ko-KR" altLang="en-US" sz="2400" dirty="0"/>
              <a:t>학교 행사에</a:t>
            </a:r>
            <a:r>
              <a:rPr lang="ko-KR" altLang="en-US" sz="2400" b="1" dirty="0"/>
              <a:t> </a:t>
            </a:r>
            <a:r>
              <a:rPr lang="ko-KR" altLang="en-US" sz="2400" dirty="0"/>
              <a:t>대해 듣고 할 줄 아는 것에 대해 말할 수 있다</a:t>
            </a:r>
            <a:r>
              <a:rPr lang="en-US" altLang="ko-KR" sz="2400" dirty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읽고 쓰기</a:t>
            </a:r>
            <a:r>
              <a:rPr lang="en-US" altLang="ko-KR" sz="2400" dirty="0"/>
              <a:t>: </a:t>
            </a:r>
            <a:r>
              <a:rPr lang="ko-KR" altLang="en-US" sz="2400" dirty="0"/>
              <a:t>학교 행사를 도와줄 사람을 찾는 글을 읽고 할 줄 아는 것에 대해 쓸 수 있다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sz="4000" b="1" dirty="0"/>
              <a:t>학습 내용</a:t>
            </a:r>
            <a:endParaRPr lang="en-US" altLang="ko-KR" sz="4000" b="1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주제</a:t>
            </a:r>
            <a:r>
              <a:rPr lang="en-US" altLang="ko-KR" sz="2400" dirty="0"/>
              <a:t>: </a:t>
            </a:r>
            <a:r>
              <a:rPr lang="ko-KR" altLang="en-US" sz="2400" dirty="0"/>
              <a:t>놀이와 학교 행사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어휘</a:t>
            </a:r>
            <a:r>
              <a:rPr lang="en-US" altLang="ko-KR" sz="2400" dirty="0"/>
              <a:t>: </a:t>
            </a:r>
            <a:r>
              <a:rPr lang="ko-KR" altLang="en-US" sz="2400" dirty="0"/>
              <a:t>공놀이와 경기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문법</a:t>
            </a:r>
            <a:r>
              <a:rPr lang="en-US" altLang="ko-KR" sz="2400" dirty="0"/>
              <a:t>: -(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면 된다</a:t>
            </a:r>
            <a:r>
              <a:rPr lang="en-US" altLang="ko-KR" sz="2400" dirty="0"/>
              <a:t>, –(</a:t>
            </a:r>
            <a:r>
              <a:rPr lang="ko-KR" altLang="en-US" sz="2400" dirty="0"/>
              <a:t>으</a:t>
            </a:r>
            <a:r>
              <a:rPr lang="en-US" altLang="ko-KR" sz="2400" dirty="0"/>
              <a:t>)</a:t>
            </a:r>
            <a:r>
              <a:rPr lang="ko-KR" altLang="en-US" sz="2400" dirty="0"/>
              <a:t>ㄹ 줄 알다</a:t>
            </a:r>
            <a:r>
              <a:rPr lang="en-US" altLang="ko-KR" sz="2400" dirty="0"/>
              <a:t>/</a:t>
            </a:r>
            <a:r>
              <a:rPr lang="ko-KR" altLang="en-US" sz="2400" dirty="0"/>
              <a:t>모르다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활동</a:t>
            </a:r>
            <a:r>
              <a:rPr lang="en-US" altLang="ko-KR" sz="2400" dirty="0"/>
              <a:t>: </a:t>
            </a:r>
            <a:r>
              <a:rPr lang="ko-KR" altLang="en-US" sz="2400" dirty="0"/>
              <a:t>친구 찾기 게임</a:t>
            </a:r>
            <a:endParaRPr lang="en-US" altLang="ko-KR" sz="2400" dirty="0"/>
          </a:p>
          <a:p>
            <a:pPr marL="457200" indent="-457200">
              <a:buFont typeface="+mj-lt"/>
              <a:buAutoNum type="alphaUcPeriod"/>
            </a:pPr>
            <a:r>
              <a:rPr lang="ko-KR" altLang="en-US" sz="2400" dirty="0"/>
              <a:t>문화</a:t>
            </a:r>
            <a:r>
              <a:rPr lang="en-US" altLang="ko-KR" sz="2400" dirty="0"/>
              <a:t>: </a:t>
            </a:r>
            <a:r>
              <a:rPr lang="ko-KR" altLang="en-US" sz="2400" dirty="0"/>
              <a:t>제기 만들기</a:t>
            </a:r>
            <a:endParaRPr lang="en-US" altLang="ko-KR" sz="2400" dirty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923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81CB24-54CC-42F1-8010-D08E3D6847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26" b="4143"/>
          <a:stretch/>
        </p:blipFill>
        <p:spPr>
          <a:xfrm>
            <a:off x="2079921" y="1202635"/>
            <a:ext cx="7789984" cy="47126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8EF0FC-74DB-42A0-B9F9-C8639B402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718" y="0"/>
            <a:ext cx="8888361" cy="120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75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4CF84B-1CBD-46F2-8B06-E63B934C1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330" y="0"/>
            <a:ext cx="9351340" cy="607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78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E3447B-0DFD-449E-BAB2-50BA8436B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543" y="1446143"/>
            <a:ext cx="10322914" cy="34466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09EC32-DF2D-434F-B746-A0AC97530F95}"/>
              </a:ext>
            </a:extLst>
          </p:cNvPr>
          <p:cNvSpPr txBox="1"/>
          <p:nvPr/>
        </p:nvSpPr>
        <p:spPr>
          <a:xfrm>
            <a:off x="1613782" y="2059866"/>
            <a:ext cx="9086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학교 행사를 도와줄 사람을 찾고 있어요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BBD28C-5B6A-4526-87AB-5977F35C3B76}"/>
              </a:ext>
            </a:extLst>
          </p:cNvPr>
          <p:cNvSpPr/>
          <p:nvPr/>
        </p:nvSpPr>
        <p:spPr>
          <a:xfrm>
            <a:off x="7310647" y="3469795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F20177CA-CB21-4119-B4E2-0BE8527D620B}"/>
              </a:ext>
            </a:extLst>
          </p:cNvPr>
          <p:cNvSpPr/>
          <p:nvPr/>
        </p:nvSpPr>
        <p:spPr>
          <a:xfrm>
            <a:off x="7253567" y="3892287"/>
            <a:ext cx="419449" cy="473240"/>
          </a:xfrm>
          <a:prstGeom prst="mathMultiply">
            <a:avLst>
              <a:gd name="adj1" fmla="val 1595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D03021-DC31-4F94-A12F-1FC0B97D2328}"/>
              </a:ext>
            </a:extLst>
          </p:cNvPr>
          <p:cNvSpPr/>
          <p:nvPr/>
        </p:nvSpPr>
        <p:spPr>
          <a:xfrm>
            <a:off x="7316743" y="4463443"/>
            <a:ext cx="305290" cy="28839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154B6D-A708-416E-AFC9-FA346573D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543" y="0"/>
            <a:ext cx="8849032" cy="123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46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FD1ED7-9F66-4E63-91A5-B9CC695EC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047" y="1539325"/>
            <a:ext cx="8296854" cy="43620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161D8A-92DE-42C6-B322-441729161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869" y="70338"/>
            <a:ext cx="8849032" cy="123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54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5D2496-3918-422F-B9A6-8527C73C59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336" b="-13314"/>
          <a:stretch/>
        </p:blipFill>
        <p:spPr>
          <a:xfrm>
            <a:off x="0" y="-759"/>
            <a:ext cx="2730994" cy="7639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F3D81-DBFC-4D9C-86EB-5C865B23E1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910"/>
          <a:stretch/>
        </p:blipFill>
        <p:spPr>
          <a:xfrm>
            <a:off x="208549" y="1830713"/>
            <a:ext cx="5149516" cy="42641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640BA4-48F8-4E0F-8E5F-2E711D0A2A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75" t="1295"/>
          <a:stretch/>
        </p:blipFill>
        <p:spPr>
          <a:xfrm>
            <a:off x="5631180" y="1885949"/>
            <a:ext cx="6115744" cy="42088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A980F3-CDC3-46EF-9ABD-BEC0276D5A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060"/>
          <a:stretch/>
        </p:blipFill>
        <p:spPr>
          <a:xfrm>
            <a:off x="2873828" y="845857"/>
            <a:ext cx="5796929" cy="80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28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3">
            <a:extLst>
              <a:ext uri="{FF2B5EF4-FFF2-40B4-BE49-F238E27FC236}">
                <a16:creationId xmlns:a16="http://schemas.microsoft.com/office/drawing/2014/main" id="{7E9BDB61-83C3-4E89-9262-E460D82B65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38"/>
            <a:ext cx="2501900" cy="8763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A8711D-5809-4C3D-8FD8-CE720D8A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324" y="1097280"/>
            <a:ext cx="8165351" cy="48543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D07D8B-4689-4E33-A3A4-867CA10FB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991" y="1518"/>
            <a:ext cx="3298009" cy="8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337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[￫ﾯﾸ￫ﾯﾸ￬ﾝﾘ ￫ﾆﾀ￬ﾝﾴ￭ﾄﾰ] ￭ﾒﾍ￬ﾄﾠ ￬ﾠﾜ￪ﾸﾰ ￬ﾰﾨ￪ﾸﾰ  [MIMI'S PLAY] Korean Shuttlecock Game Using Balloon">
            <a:hlinkClick r:id="" action="ppaction://media"/>
            <a:extLst>
              <a:ext uri="{FF2B5EF4-FFF2-40B4-BE49-F238E27FC236}">
                <a16:creationId xmlns:a16="http://schemas.microsoft.com/office/drawing/2014/main" id="{12E7E714-77BB-432E-8540-688E8A7C7D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0" y="2302398"/>
            <a:ext cx="6096000" cy="3429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EAF028-94A9-47AA-8DEC-10358C88A8C2}"/>
              </a:ext>
            </a:extLst>
          </p:cNvPr>
          <p:cNvSpPr txBox="1"/>
          <p:nvPr/>
        </p:nvSpPr>
        <p:spPr>
          <a:xfrm>
            <a:off x="729049" y="1106197"/>
            <a:ext cx="59634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400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풍선으로 제기차기 놀이하기 </a:t>
            </a:r>
            <a:endParaRPr lang="en-US" sz="4400" dirty="0">
              <a:latin typeface="210 러블리베이비 L" panose="02020603020101020101" pitchFamily="18" charset="-127"/>
              <a:ea typeface="210 러블리베이비 L" panose="02020603020101020101" pitchFamily="18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E0FBFA6-248F-4F6B-9772-8CD8E32E4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838"/>
            <a:ext cx="2501900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902C9F-9C15-4AB6-BEDD-81CD57F8A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3991" y="1518"/>
            <a:ext cx="3298009" cy="8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2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36DFC79-3484-4D9B-AAA9-D338AB3BE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541" y="1110072"/>
            <a:ext cx="7959090" cy="23189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BFE5A2-94DE-40E0-BA87-F520BA48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541" y="3466426"/>
            <a:ext cx="7959090" cy="260677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2F7F5B98-F828-49B4-8C7E-43431A11B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3838"/>
            <a:ext cx="2501900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0FE3E9-C7CB-4F2B-AF31-4CA02AABC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3991" y="1518"/>
            <a:ext cx="3298009" cy="8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143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8BFA-9190-42E0-A564-7D22CFED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357"/>
            <a:ext cx="10515600" cy="132556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dirty="0"/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8760-D2BF-404A-8430-07F7CBD67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3118"/>
            <a:ext cx="10515600" cy="3899155"/>
          </a:xfrm>
          <a:ln>
            <a:solidFill>
              <a:srgbClr val="0070C0"/>
            </a:solidFill>
          </a:ln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Quizlet Review </a:t>
            </a:r>
            <a:r>
              <a:rPr lang="en-US" dirty="0">
                <a:hlinkClick r:id="rId2"/>
              </a:rPr>
              <a:t>https://quizlet.com/_8cw29u?x=1jqt&amp;i=2tig8t</a:t>
            </a:r>
            <a:endParaRPr lang="en-US" dirty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Workbook P. 42-44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5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A9793B33-50B6-4547-ADE0-A129492F8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7884" y="614149"/>
            <a:ext cx="7948331" cy="53772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773246-6925-3D4C-BC64-F119F4BE0DC7}"/>
              </a:ext>
            </a:extLst>
          </p:cNvPr>
          <p:cNvSpPr txBox="1"/>
          <p:nvPr/>
        </p:nvSpPr>
        <p:spPr>
          <a:xfrm>
            <a:off x="150125" y="191069"/>
            <a:ext cx="2219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Workbook 42-44p. </a:t>
            </a:r>
            <a:endParaRPr kumimoji="1"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4E32A3-D495-384F-A7C3-DD9FE426DFE5}"/>
              </a:ext>
            </a:extLst>
          </p:cNvPr>
          <p:cNvSpPr txBox="1"/>
          <p:nvPr/>
        </p:nvSpPr>
        <p:spPr>
          <a:xfrm>
            <a:off x="3457665" y="2813799"/>
            <a:ext cx="1127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던지다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4BE8BD-2A18-B447-BC6C-17A3086AE684}"/>
              </a:ext>
            </a:extLst>
          </p:cNvPr>
          <p:cNvSpPr txBox="1"/>
          <p:nvPr/>
        </p:nvSpPr>
        <p:spPr>
          <a:xfrm>
            <a:off x="3594144" y="4549339"/>
            <a:ext cx="882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잡다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479890-0CDA-184D-BE2A-11B4C918F4AC}"/>
              </a:ext>
            </a:extLst>
          </p:cNvPr>
          <p:cNvSpPr txBox="1"/>
          <p:nvPr/>
        </p:nvSpPr>
        <p:spPr>
          <a:xfrm>
            <a:off x="6202049" y="5425070"/>
            <a:ext cx="882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차다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838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2F7A6B-0810-4267-88B0-48F710C5D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2930" y="0"/>
            <a:ext cx="7186139" cy="61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9064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BFE01D4C-DD93-ED4F-8066-40DC6D456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4357" y="924873"/>
            <a:ext cx="8277875" cy="4351338"/>
          </a:xfrm>
          <a:prstGeom prst="rect">
            <a:avLst/>
          </a:prstGeom>
        </p:spPr>
      </p:pic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83E8C02E-1619-7F45-B388-436EB324A8BA}"/>
              </a:ext>
            </a:extLst>
          </p:cNvPr>
          <p:cNvCxnSpPr/>
          <p:nvPr/>
        </p:nvCxnSpPr>
        <p:spPr>
          <a:xfrm>
            <a:off x="4080681" y="2115403"/>
            <a:ext cx="3903259" cy="1392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90146572-891B-6546-812E-585A96B81353}"/>
              </a:ext>
            </a:extLst>
          </p:cNvPr>
          <p:cNvCxnSpPr>
            <a:cxnSpLocks/>
          </p:cNvCxnSpPr>
          <p:nvPr/>
        </p:nvCxnSpPr>
        <p:spPr>
          <a:xfrm flipV="1">
            <a:off x="4080681" y="2115403"/>
            <a:ext cx="3903259" cy="13920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CFC2F399-59B8-4F42-8E80-B5AF06A06294}"/>
              </a:ext>
            </a:extLst>
          </p:cNvPr>
          <p:cNvCxnSpPr>
            <a:cxnSpLocks/>
          </p:cNvCxnSpPr>
          <p:nvPr/>
        </p:nvCxnSpPr>
        <p:spPr>
          <a:xfrm>
            <a:off x="4080681" y="4882816"/>
            <a:ext cx="390325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50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F4E37682-BD55-E94C-A9C3-67E1E6A14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0704" y="501601"/>
            <a:ext cx="8638595" cy="5257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3D86B4-805C-E446-A606-E1619BA381E0}"/>
              </a:ext>
            </a:extLst>
          </p:cNvPr>
          <p:cNvSpPr txBox="1"/>
          <p:nvPr/>
        </p:nvSpPr>
        <p:spPr>
          <a:xfrm>
            <a:off x="6685774" y="4642599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가면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27FB44E1-3DE6-3743-84F7-462F49F2E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4199" y="378961"/>
            <a:ext cx="7253950" cy="57196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F2E364-CB52-CA48-BCDF-05F85EA4EAF8}"/>
              </a:ext>
            </a:extLst>
          </p:cNvPr>
          <p:cNvSpPr txBox="1"/>
          <p:nvPr/>
        </p:nvSpPr>
        <p:spPr>
          <a:xfrm>
            <a:off x="6755047" y="1081981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준비하면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C50A9-22AA-6744-B63E-DAEFA16837D5}"/>
              </a:ext>
            </a:extLst>
          </p:cNvPr>
          <p:cNvSpPr txBox="1"/>
          <p:nvPr/>
        </p:nvSpPr>
        <p:spPr>
          <a:xfrm>
            <a:off x="6477956" y="3007959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먹으면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F80B45-EA78-9F4D-BD85-60155FF9D468}"/>
              </a:ext>
            </a:extLst>
          </p:cNvPr>
          <p:cNvSpPr txBox="1"/>
          <p:nvPr/>
        </p:nvSpPr>
        <p:spPr>
          <a:xfrm>
            <a:off x="6935156" y="4933937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찍으면 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2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62020032-3207-8E45-A157-0A1EA059C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422" y="638270"/>
            <a:ext cx="8299601" cy="50255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8D7253-8BE4-FD46-81B1-A658FAECC99B}"/>
              </a:ext>
            </a:extLst>
          </p:cNvPr>
          <p:cNvSpPr txBox="1"/>
          <p:nvPr/>
        </p:nvSpPr>
        <p:spPr>
          <a:xfrm>
            <a:off x="6491811" y="4324141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할 줄 몰라요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0F6969-AB4F-4C41-B69F-A925ADA80576}"/>
              </a:ext>
            </a:extLst>
          </p:cNvPr>
          <p:cNvSpPr txBox="1"/>
          <p:nvPr/>
        </p:nvSpPr>
        <p:spPr>
          <a:xfrm>
            <a:off x="5539603" y="4892177"/>
            <a:ext cx="456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하지만 한국어는 할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7E5EC0A9-1C1A-E742-B9FA-BE9DD1C19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2800" y="256132"/>
            <a:ext cx="6684973" cy="58079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BCDF02-556A-4444-AE84-D34B68E73F04}"/>
              </a:ext>
            </a:extLst>
          </p:cNvPr>
          <p:cNvSpPr txBox="1"/>
          <p:nvPr/>
        </p:nvSpPr>
        <p:spPr>
          <a:xfrm>
            <a:off x="6408683" y="735813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켤 줄 몰라요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5B043A-4DB9-3645-B4B2-C6B8E5F7E037}"/>
              </a:ext>
            </a:extLst>
          </p:cNvPr>
          <p:cNvSpPr txBox="1"/>
          <p:nvPr/>
        </p:nvSpPr>
        <p:spPr>
          <a:xfrm>
            <a:off x="5428767" y="1215494"/>
            <a:ext cx="456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하지만 피아노는 칠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ED1321-CB2C-494C-86D9-103F30BD5796}"/>
              </a:ext>
            </a:extLst>
          </p:cNvPr>
          <p:cNvSpPr txBox="1"/>
          <p:nvPr/>
        </p:nvSpPr>
        <p:spPr>
          <a:xfrm>
            <a:off x="6408683" y="2759306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읽을 줄 몰라요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CDF00-2483-C24E-ACCB-FD0A55467A84}"/>
              </a:ext>
            </a:extLst>
          </p:cNvPr>
          <p:cNvSpPr txBox="1"/>
          <p:nvPr/>
        </p:nvSpPr>
        <p:spPr>
          <a:xfrm>
            <a:off x="5428767" y="3220971"/>
            <a:ext cx="456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하지만 한국어는 읽을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06B043-49B4-DC44-BDB1-10704ED2CF26}"/>
              </a:ext>
            </a:extLst>
          </p:cNvPr>
          <p:cNvSpPr txBox="1"/>
          <p:nvPr/>
        </p:nvSpPr>
        <p:spPr>
          <a:xfrm>
            <a:off x="6408683" y="4764783"/>
            <a:ext cx="2361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만들 줄 몰라요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EB40A2-1484-C545-B92F-0ECDF765EFEB}"/>
              </a:ext>
            </a:extLst>
          </p:cNvPr>
          <p:cNvSpPr txBox="1"/>
          <p:nvPr/>
        </p:nvSpPr>
        <p:spPr>
          <a:xfrm>
            <a:off x="5428767" y="5265309"/>
            <a:ext cx="500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하지만 샌드위치는 만들 줄 알아요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3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831685E5-AFE4-EC45-87A8-8698BA5D4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8964" y="228836"/>
            <a:ext cx="7623776" cy="569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70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>
            <a:extLst>
              <a:ext uri="{FF2B5EF4-FFF2-40B4-BE49-F238E27FC236}">
                <a16:creationId xmlns:a16="http://schemas.microsoft.com/office/drawing/2014/main" id="{6F595D24-F41B-9043-9211-EF9D8FF203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9406" y="392609"/>
            <a:ext cx="7661569" cy="523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4122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C623-18B7-4250-91FF-5ACB5DAD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2" y="321539"/>
            <a:ext cx="10515600" cy="91276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/>
          <a:p>
            <a:r>
              <a:rPr lang="en-US" sz="40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EB132-B922-40FD-8B30-061938CA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56191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영어권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재외동포를 위한 한국어 </a:t>
            </a:r>
            <a:r>
              <a:rPr lang="en-US" altLang="ko-KR" sz="2400" dirty="0"/>
              <a:t>2-2 (</a:t>
            </a:r>
            <a:r>
              <a:rPr lang="ko-KR" altLang="en-US" sz="2400" dirty="0"/>
              <a:t>범용</a:t>
            </a:r>
            <a:r>
              <a:rPr lang="en-US" altLang="ko-KR" sz="24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제기 차기 영상 </a:t>
            </a:r>
            <a:r>
              <a:rPr lang="en-US" altLang="ko-KR" sz="2400" dirty="0">
                <a:hlinkClick r:id="rId3"/>
              </a:rPr>
              <a:t>https://youtu.be/jyLjuoY225w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풍선 제기차기 영상 </a:t>
            </a:r>
            <a:r>
              <a:rPr lang="en-US" altLang="ko-KR" sz="2400" dirty="0">
                <a:hlinkClick r:id="rId4"/>
              </a:rPr>
              <a:t>https://youtu.be/jvi2Lc_m3pg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889468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BE4471-3A5A-4DDC-9634-3FEC2ADC6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94" y="434920"/>
            <a:ext cx="10748211" cy="5618455"/>
          </a:xfrm>
          <a:prstGeom prst="rect">
            <a:avLst/>
          </a:prstGeom>
        </p:spPr>
      </p:pic>
      <p:pic>
        <p:nvPicPr>
          <p:cNvPr id="2" name="Track 028">
            <a:hlinkClick r:id="" action="ppaction://media"/>
            <a:extLst>
              <a:ext uri="{FF2B5EF4-FFF2-40B4-BE49-F238E27FC236}">
                <a16:creationId xmlns:a16="http://schemas.microsoft.com/office/drawing/2014/main" id="{16E86307-A16A-4F6A-B552-D12408C6E8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97389" y="6336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6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(￬ﾠﾄ￭ﾆﾵ￫ﾆﾀ￬ﾝﾴ) ￬ﾠﾜ￪ﾸﾰ￬ﾰﾨ￪ﾸﾰ">
            <a:hlinkClick r:id="" action="ppaction://media"/>
            <a:extLst>
              <a:ext uri="{FF2B5EF4-FFF2-40B4-BE49-F238E27FC236}">
                <a16:creationId xmlns:a16="http://schemas.microsoft.com/office/drawing/2014/main" id="{FDB6A779-3554-4899-B13F-C4C75C0ED00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04779" y="1455307"/>
            <a:ext cx="7453376" cy="41925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847846-5000-4877-908D-267910B9275A}"/>
              </a:ext>
            </a:extLst>
          </p:cNvPr>
          <p:cNvSpPr txBox="1"/>
          <p:nvPr/>
        </p:nvSpPr>
        <p:spPr>
          <a:xfrm>
            <a:off x="447492" y="461028"/>
            <a:ext cx="5105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600" dirty="0">
                <a:latin typeface="08서울남산체 B" panose="02020603020101020101" pitchFamily="18" charset="-127"/>
                <a:ea typeface="08서울남산체 B" panose="02020603020101020101" pitchFamily="18" charset="-127"/>
              </a:rPr>
              <a:t>한국의 전통 놀이 제기차기</a:t>
            </a:r>
            <a:endParaRPr lang="en-US" sz="3600" dirty="0">
              <a:latin typeface="08서울남산체 B" panose="02020603020101020101" pitchFamily="18" charset="-127"/>
              <a:ea typeface="08서울남산체 B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207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18B968-A137-4CA7-A33D-C5680DC4A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23776" cy="49730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92F5B4-9041-4DB4-81B4-514E13416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417" y="689810"/>
            <a:ext cx="7353851" cy="537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9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5C89F-7DA9-49FC-8127-EF308F45A2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205" y="1901753"/>
            <a:ext cx="6292645" cy="40054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9EB042-14EB-4C40-A271-DDA52141E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122" y="620201"/>
            <a:ext cx="8337755" cy="1063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B8DE43-3D81-4280-BF18-D4A3CBFC6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23776" cy="4973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2838" y="2507412"/>
            <a:ext cx="130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던지다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2838" y="4419601"/>
            <a:ext cx="130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잡다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95684" y="5382885"/>
            <a:ext cx="1305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차다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FD4049-8752-4E7E-B736-CFE818201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039" y="0"/>
            <a:ext cx="9770529" cy="614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28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E609C8-1DBD-4895-81F7-B738FA2F10DD}"/>
              </a:ext>
            </a:extLst>
          </p:cNvPr>
          <p:cNvSpPr txBox="1"/>
          <p:nvPr/>
        </p:nvSpPr>
        <p:spPr>
          <a:xfrm>
            <a:off x="621792" y="745873"/>
            <a:ext cx="8454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5400" b="1" dirty="0">
                <a:latin typeface="210 러블리베이비 L" panose="02020603020101020101" pitchFamily="18" charset="-127"/>
                <a:ea typeface="210 러블리베이비 L" panose="02020603020101020101" pitchFamily="18" charset="-127"/>
              </a:rPr>
              <a:t>선생님을 이겨라 가위바위보 게임</a:t>
            </a:r>
            <a:endParaRPr lang="en-US" sz="5400" b="1" dirty="0">
              <a:latin typeface="210 러블리베이비 L" panose="02020603020101020101" pitchFamily="18" charset="-127"/>
              <a:ea typeface="210 러블리베이비 L" panose="0202060302010102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B7DFE5-62CE-4B47-9659-2391263577BE}"/>
              </a:ext>
            </a:extLst>
          </p:cNvPr>
          <p:cNvSpPr txBox="1"/>
          <p:nvPr/>
        </p:nvSpPr>
        <p:spPr>
          <a:xfrm>
            <a:off x="1420483" y="2034415"/>
            <a:ext cx="89731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ea"/>
                <a:ea typeface="+mj-ea"/>
              </a:rPr>
              <a:t>TIP</a:t>
            </a: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학생들과 선생님이 단체 가위바위보를 하여 선생님을 이기거나 비긴 사람만 끝까지 살아남아 마지막에 남은 사람이 이기는 게임입니다</a:t>
            </a:r>
            <a:r>
              <a:rPr lang="en-US" altLang="ko-KR" sz="2400" dirty="0">
                <a:latin typeface="+mj-ea"/>
                <a:ea typeface="+mj-ea"/>
              </a:rPr>
              <a:t>. </a:t>
            </a: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온라인 상에서 하기 비교적 쉬운 게임입니다</a:t>
            </a:r>
            <a:r>
              <a:rPr lang="en-US" altLang="ko-KR" sz="2400" dirty="0">
                <a:latin typeface="+mj-ea"/>
                <a:ea typeface="+mj-ea"/>
              </a:rPr>
              <a:t>. </a:t>
            </a:r>
          </a:p>
          <a:p>
            <a:endParaRPr lang="en-US" altLang="ko-KR" sz="2400" dirty="0">
              <a:latin typeface="+mj-ea"/>
              <a:ea typeface="+mj-ea"/>
            </a:endParaRPr>
          </a:p>
          <a:p>
            <a:r>
              <a:rPr lang="ko-KR" altLang="en-US" sz="2400" dirty="0">
                <a:latin typeface="+mj-ea"/>
                <a:ea typeface="+mj-ea"/>
              </a:rPr>
              <a:t>자신이 </a:t>
            </a:r>
            <a:r>
              <a:rPr lang="ko-KR" altLang="en-US" sz="2400" b="1" dirty="0">
                <a:latin typeface="+mj-ea"/>
                <a:ea typeface="+mj-ea"/>
              </a:rPr>
              <a:t>이겼는지 비겼는지 졌는지 말로 표현합니다</a:t>
            </a:r>
            <a:r>
              <a:rPr lang="en-US" altLang="ko-KR" sz="2400" dirty="0">
                <a:latin typeface="+mj-ea"/>
                <a:ea typeface="+mj-ea"/>
              </a:rPr>
              <a:t>.</a:t>
            </a:r>
            <a:endParaRPr lang="en-US" sz="2400" dirty="0">
              <a:latin typeface="+mj-ea"/>
              <a:ea typeface="+mj-ea"/>
            </a:endParaRPr>
          </a:p>
        </p:txBody>
      </p:sp>
      <p:pic>
        <p:nvPicPr>
          <p:cNvPr id="1026" name="Picture 2" descr="가위바위보의 미학">
            <a:extLst>
              <a:ext uri="{FF2B5EF4-FFF2-40B4-BE49-F238E27FC236}">
                <a16:creationId xmlns:a16="http://schemas.microsoft.com/office/drawing/2014/main" id="{EF1EFF82-2BAE-4126-8F46-BC1740DA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922" y="1782792"/>
            <a:ext cx="1486330" cy="121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29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2747</TotalTime>
  <Words>565</Words>
  <Application>Microsoft Macintosh PowerPoint</Application>
  <PresentationFormat>와이드스크린</PresentationFormat>
  <Paragraphs>169</Paragraphs>
  <Slides>37</Slides>
  <Notes>8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43" baseType="lpstr">
      <vt:lpstr>Arial</vt:lpstr>
      <vt:lpstr>맑은 고딕</vt:lpstr>
      <vt:lpstr>210 러블리베이비 L</vt:lpstr>
      <vt:lpstr>08서울남산체 B</vt:lpstr>
      <vt:lpstr>Calibri</vt:lpstr>
      <vt:lpstr>Office 테마</vt:lpstr>
      <vt:lpstr>PowerPoint 프레젠테이션</vt:lpstr>
      <vt:lpstr>학습 목표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Homework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References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Jeehaeh Do</dc:creator>
  <cp:keywords/>
  <dc:description/>
  <cp:lastModifiedBy>Jeehaeh Do</cp:lastModifiedBy>
  <cp:revision>52</cp:revision>
  <dcterms:created xsi:type="dcterms:W3CDTF">2020-04-23T19:16:31Z</dcterms:created>
  <dcterms:modified xsi:type="dcterms:W3CDTF">2020-05-28T05:34:27Z</dcterms:modified>
  <cp:category/>
</cp:coreProperties>
</file>